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57" r:id="rId4"/>
    <p:sldId id="295" r:id="rId5"/>
    <p:sldId id="301" r:id="rId6"/>
    <p:sldId id="302" r:id="rId7"/>
    <p:sldId id="305" r:id="rId8"/>
    <p:sldId id="306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16-2-2021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16/2/21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4.3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Tweede Wereldoorlog in Europa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waarom en hoe Hitler de oorlog veroorzaakte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Duitsland zijn macht uitbreidde in de oorlog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Duitsland de oorlog verloor</a:t>
            </a:r>
          </a:p>
          <a:p>
            <a:pPr marL="342900" lvl="0" indent="-342900"/>
            <a:endParaRPr lang="nl-NL" dirty="0">
              <a:solidFill>
                <a:schemeClr val="tx1"/>
              </a:solidFill>
            </a:endParaRPr>
          </a:p>
          <a:p>
            <a:pPr marL="342900" lvl="0" indent="-342900"/>
            <a:r>
              <a:rPr lang="nl-NL" dirty="0">
                <a:solidFill>
                  <a:schemeClr val="tx1"/>
                </a:solidFill>
              </a:rPr>
              <a:t>hoe joden werden vervolgd en vermoord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46DB89-2977-4CB3-8C58-C5DCD3792F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Duitse bezetting en de </a:t>
            </a:r>
            <a:r>
              <a:rPr lang="nl-NL" dirty="0" err="1">
                <a:solidFill>
                  <a:srgbClr val="FFFFFF"/>
                </a:solidFill>
              </a:rPr>
              <a:t>jodenvervolging</a:t>
            </a: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Oorzaken van de oorlog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sz="3600" dirty="0"/>
              <a:t>Hitler wilde de Duitse macht uitbreiden. In 1938 lijfde hij Oostenrijk in nadat hij de Oostenrijkse regering had </a:t>
            </a:r>
            <a:r>
              <a:rPr lang="nl-NL" sz="3600" dirty="0">
                <a:solidFill>
                  <a:srgbClr val="FF0000"/>
                </a:solidFill>
              </a:rPr>
              <a:t>geïntimideerd</a:t>
            </a:r>
            <a:r>
              <a:rPr lang="nl-NL" sz="3600" dirty="0">
                <a:solidFill>
                  <a:schemeClr val="tx1"/>
                </a:solidFill>
              </a:rPr>
              <a:t>: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/>
              <a:t>bang gemaakt).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r>
              <a:rPr lang="nl-NL" sz="3600" dirty="0"/>
              <a:t>Daarna eiste hij het Tsjechische Sudetenland op, omdat in dat gebied drie miljoen Duitsers woonden. Dat was zijn </a:t>
            </a:r>
            <a:r>
              <a:rPr lang="nl-NL" sz="3600" dirty="0">
                <a:solidFill>
                  <a:srgbClr val="FF0000"/>
                </a:solidFill>
              </a:rPr>
              <a:t>argument</a:t>
            </a:r>
            <a:r>
              <a:rPr lang="nl-NL" sz="3600" dirty="0"/>
              <a:t>: goede reden.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r>
              <a:rPr lang="nl-NL" sz="3600" dirty="0"/>
              <a:t>De Britse en Franse regeringsleiders wilden een oorlog voorkomen met overleg. Ze besloten dat Tsjecho-Slowakije Sudetenland aan Duitsland moest geven.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r>
              <a:rPr lang="nl-NL" sz="3600" dirty="0"/>
              <a:t>Toen Duitsland in 1939 Polen aanviel, begon de Tweede Wereldoorlog.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1A562-F727-485B-A1D8-A64F20932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80" y="2514517"/>
            <a:ext cx="8621388" cy="6957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Intocht van Hitler in Sudetenland (1938).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F2BBD9-F615-4147-A56D-FA681FDB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78" y="2077836"/>
            <a:ext cx="11807683" cy="8191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Duitse veroveringen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Polen was kansloos tegen de Duitse aanval.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In april 1940 bezette Duitsland Denemarken en Noorwegen.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Op 10 mei begon Duitsland een oorlog tegen Nederland, België en Frankrijk. Deze landen moesten ook al snel </a:t>
            </a:r>
            <a:r>
              <a:rPr lang="nl-NL" dirty="0">
                <a:solidFill>
                  <a:srgbClr val="FF0000"/>
                </a:solidFill>
              </a:rPr>
              <a:t>capituleren</a:t>
            </a:r>
            <a:r>
              <a:rPr lang="nl-NL" dirty="0"/>
              <a:t>: overgeven (capitulatie = overgave).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Duitsland viel ook Groot-Brittannië en de Sovjet-Unie aan, maar deze landen hielden stand. Hitler moest daardoor een </a:t>
            </a:r>
            <a:r>
              <a:rPr lang="nl-NL" dirty="0" err="1"/>
              <a:t>tweefrontenoorlog</a:t>
            </a:r>
            <a:r>
              <a:rPr lang="nl-NL" dirty="0"/>
              <a:t> voeren.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66003C-DCB5-4EA8-A5E1-953293BD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59" y="2514517"/>
            <a:ext cx="6048621" cy="75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Duitse verliezen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506990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Vanaf 1941 deden de VS mee met de geallieerden.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Het Duitse leger werd vanaf 1943 </a:t>
            </a:r>
            <a:r>
              <a:rPr lang="nl-NL" dirty="0" err="1"/>
              <a:t>terug-gedrongen</a:t>
            </a:r>
            <a:r>
              <a:rPr lang="nl-NL" dirty="0"/>
              <a:t> in de Sovjet-Unie.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Op 6 juni 1944 begon in Normandië een enorme geallieerde inval. De westelijke geallieerden veroverden Frankrijk, België en Zuid-Nederland.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In april 1945 begon het Sovjetleger met de verovering van Berlijn.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Duitsland gaf zich over op 8 mei 1945.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E36863-4418-4346-BDD8-31B26735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2" y="2514517"/>
            <a:ext cx="8499066" cy="62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Holocaust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Een kenmerk van het nationaalsocialisme was de rassenleer. Hitler zei dat het Duitse ‘</a:t>
            </a:r>
            <a:r>
              <a:rPr lang="nl-NL" dirty="0" err="1"/>
              <a:t>arische</a:t>
            </a:r>
            <a:r>
              <a:rPr lang="nl-NL" dirty="0"/>
              <a:t> ras’ bedreigd door het ‘joodse ras’. Hiermee versterkte hij het antisemitisme.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Vanaf 1933 verloren joodse Duitsers hun burgerrechten onder het Duitse </a:t>
            </a:r>
            <a:r>
              <a:rPr lang="nl-NL" dirty="0">
                <a:solidFill>
                  <a:srgbClr val="FF0000"/>
                </a:solidFill>
              </a:rPr>
              <a:t>regime</a:t>
            </a:r>
            <a:r>
              <a:rPr lang="nl-NL" dirty="0"/>
              <a:t>: ondemocratische regering.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Tijdens de Tweede Wereldoorlog besloten de nazi’s om alle joden in de overheerste gebieden te vermoorden. In Polen werden er bij de inval al tienduizenden gedood.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(vervolg op de volgende dia)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BC3A90-C223-4C7E-8D86-F8D6D9D8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2514517"/>
            <a:ext cx="8805440" cy="76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Om het moorden beter te organiseren bouwden de nazi’s </a:t>
            </a:r>
            <a:r>
              <a:rPr lang="nl-NL" dirty="0">
                <a:solidFill>
                  <a:srgbClr val="FF0000"/>
                </a:solidFill>
              </a:rPr>
              <a:t>vernietigingskampen</a:t>
            </a:r>
            <a:r>
              <a:rPr lang="nl-NL" dirty="0"/>
              <a:t>. </a:t>
            </a:r>
            <a:br>
              <a:rPr lang="nl-NL" dirty="0"/>
            </a:b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nazi’s hadden </a:t>
            </a:r>
            <a:r>
              <a:rPr lang="nl-NL" dirty="0">
                <a:solidFill>
                  <a:srgbClr val="FF0000"/>
                </a:solidFill>
              </a:rPr>
              <a:t>concentratiekampen</a:t>
            </a:r>
            <a:r>
              <a:rPr lang="nl-NL" dirty="0"/>
              <a:t> om tegenstanders op te sluiten. Van daaruit werden ze </a:t>
            </a:r>
            <a:r>
              <a:rPr lang="nl-NL" dirty="0">
                <a:solidFill>
                  <a:srgbClr val="FF0000"/>
                </a:solidFill>
              </a:rPr>
              <a:t>gedeporteerd</a:t>
            </a:r>
            <a:r>
              <a:rPr lang="nl-NL" dirty="0"/>
              <a:t> naar vernietigingskampen.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nazi’s vermoordden in totaal zes miljoen Europese joden. Deze genocide kreeg de naam </a:t>
            </a:r>
            <a:r>
              <a:rPr lang="nl-NL" dirty="0">
                <a:solidFill>
                  <a:srgbClr val="FF0000"/>
                </a:solidFill>
              </a:rPr>
              <a:t>Holocaust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Duitse bezetting en de </a:t>
            </a:r>
            <a:r>
              <a:rPr lang="nl-NL" dirty="0" err="1"/>
              <a:t>jodenvervolging</a:t>
            </a:r>
            <a:r>
              <a:rPr lang="nl-NL" dirty="0"/>
              <a:t> is een </a:t>
            </a:r>
            <a:r>
              <a:rPr lang="nl-NL" b="1" dirty="0"/>
              <a:t>kenmerkend aspect </a:t>
            </a:r>
            <a:r>
              <a:rPr lang="nl-NL" dirty="0"/>
              <a:t>van de tijd van de wereldoorlogen.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4CD31488-1B33-4602-87E4-AE28115927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vernietigingskamp: </a:t>
            </a:r>
            <a:r>
              <a:rPr lang="nl-NL" dirty="0">
                <a:solidFill>
                  <a:srgbClr val="FFFFFF"/>
                </a:solidFill>
              </a:rPr>
              <a:t>concentratiekamp gemaakt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om mensen te vermoorden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concentratiekamp: </a:t>
            </a:r>
            <a:r>
              <a:rPr lang="nl-NL" dirty="0">
                <a:solidFill>
                  <a:srgbClr val="FFFFFF"/>
                </a:solidFill>
              </a:rPr>
              <a:t>gevangenkamp voor tegenstanders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deporteren: </a:t>
            </a:r>
            <a:r>
              <a:rPr lang="nl-NL" dirty="0">
                <a:solidFill>
                  <a:srgbClr val="FFFFFF"/>
                </a:solidFill>
              </a:rPr>
              <a:t>wegvoeren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Holocaust: </a:t>
            </a:r>
            <a:r>
              <a:rPr lang="nl-NL" dirty="0">
                <a:solidFill>
                  <a:srgbClr val="FFFFFF"/>
                </a:solidFill>
              </a:rPr>
              <a:t>moord op joden tijdens de Tweede Wereldoorlog.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7384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1282</TotalTime>
  <Words>456</Words>
  <Application>Microsoft Office PowerPoint</Application>
  <PresentationFormat>Aangepast</PresentationFormat>
  <Paragraphs>61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4.3  De Tweede Wereldoorlog in Europa</vt:lpstr>
      <vt:lpstr>In deze presentatie leer je:</vt:lpstr>
      <vt:lpstr>Oorzaken van de oorlog</vt:lpstr>
      <vt:lpstr>Intocht van Hitler in Sudetenland (1938).</vt:lpstr>
      <vt:lpstr>Duitse veroveringen</vt:lpstr>
      <vt:lpstr>Duitse verliezen</vt:lpstr>
      <vt:lpstr>De Holocaust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127</cp:revision>
  <dcterms:created xsi:type="dcterms:W3CDTF">2017-10-11T07:53:32Z</dcterms:created>
  <dcterms:modified xsi:type="dcterms:W3CDTF">2021-02-16T12:54:41Z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